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C3211A-670D-8432-E646-CA40590A9A47}" v="1597" dt="2026-09-15T15:43:02.2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ED69555-EE48-4B19-812B-4E1068DBF976}"/>
              </a:ext>
            </a:extLst>
          </p:cNvPr>
          <p:cNvSpPr/>
          <p:nvPr/>
        </p:nvSpPr>
        <p:spPr>
          <a:xfrm>
            <a:off x="7573754" y="0"/>
            <a:ext cx="4618246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Freeform 57">
            <a:extLst>
              <a:ext uri="{FF2B5EF4-FFF2-40B4-BE49-F238E27FC236}">
                <a16:creationId xmlns:a16="http://schemas.microsoft.com/office/drawing/2014/main" id="{57AEB73D-F521-4B19-820F-12DB6BCC8406}"/>
              </a:ext>
            </a:extLst>
          </p:cNvPr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5388" y="863068"/>
            <a:ext cx="6007691" cy="4985916"/>
          </a:xfrm>
        </p:spPr>
        <p:txBody>
          <a:bodyPr anchor="ctr">
            <a:noAutofit/>
          </a:bodyPr>
          <a:lstStyle>
            <a:lvl1pPr algn="l">
              <a:lnSpc>
                <a:spcPct val="125000"/>
              </a:lnSpc>
              <a:defRPr sz="6000" b="0" cap="all" spc="15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97352" y="863068"/>
            <a:ext cx="3351729" cy="5120069"/>
          </a:xfrm>
        </p:spPr>
        <p:txBody>
          <a:bodyPr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sz="2400" b="0" cap="none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72EEBA-3A5D-41CE-8465-A45A0F65674E}"/>
              </a:ext>
            </a:extLst>
          </p:cNvPr>
          <p:cNvSpPr/>
          <p:nvPr/>
        </p:nvSpPr>
        <p:spPr>
          <a:xfrm rot="5400000">
            <a:off x="410121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79F4CF2F-CDFA-4A37-837C-819D5238EA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97353" y="6309360"/>
            <a:ext cx="2151134" cy="457200"/>
          </a:xfrm>
        </p:spPr>
        <p:txBody>
          <a:bodyPr/>
          <a:lstStyle/>
          <a:p>
            <a:pPr algn="l"/>
            <a:fld id="{0DCFB061-4267-4D9F-8017-6F550D3068DF}" type="datetime1">
              <a:rPr lang="en-US" smtClean="0"/>
              <a:t>9/15/2026</a:t>
            </a:fld>
            <a:endParaRPr lang="en-US" dirty="0"/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CFECE62A-61A4-407D-8F0B-D459CD977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55388" y="6309360"/>
            <a:ext cx="6007691" cy="457200"/>
          </a:xfrm>
        </p:spPr>
        <p:txBody>
          <a:bodyPr/>
          <a:lstStyle>
            <a:lvl1pPr algn="r">
              <a:defRPr/>
            </a:lvl1pPr>
          </a:lstStyle>
          <a:p>
            <a:pPr algn="l"/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99FE60A9-FE2A-451F-9244-60FCE7FE9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ED5C-5A53-433E-8A55-46F54CE81DA5}" type="datetime1">
              <a:rPr lang="en-US" smtClean="0"/>
              <a:t>9/15/2026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226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FD12B6-57DE-4B63-A723-500B050FB7DD}"/>
              </a:ext>
            </a:extLst>
          </p:cNvPr>
          <p:cNvSpPr/>
          <p:nvPr/>
        </p:nvSpPr>
        <p:spPr>
          <a:xfrm>
            <a:off x="0" y="4215384"/>
            <a:ext cx="12192000" cy="2642616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316" y="1406284"/>
            <a:ext cx="10593694" cy="2597841"/>
          </a:xfrm>
        </p:spPr>
        <p:txBody>
          <a:bodyPr anchor="b">
            <a:normAutofit/>
          </a:bodyPr>
          <a:lstStyle>
            <a:lvl1pPr algn="ctr">
              <a:lnSpc>
                <a:spcPct val="125000"/>
              </a:lnSpc>
              <a:defRPr sz="44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18312" y="4527856"/>
            <a:ext cx="6559018" cy="1570245"/>
          </a:xfrm>
        </p:spPr>
        <p:txBody>
          <a:bodyPr anchor="t"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1E2E75-4758-4930-8024-39287C962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ABC0C-B6DF-45E9-B954-11C99AA62C3E}" type="datetime1">
              <a:rPr lang="en-US" smtClean="0"/>
              <a:t>9/15/2026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B9949-402C-42C2-9A94-16590FC0C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39D83F6-DAF4-4876-AA41-F246EC970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613A19-DDA2-44F6-9ED4-F87771C684B8}"/>
              </a:ext>
            </a:extLst>
          </p:cNvPr>
          <p:cNvSpPr/>
          <p:nvPr/>
        </p:nvSpPr>
        <p:spPr>
          <a:xfrm>
            <a:off x="0" y="4215384"/>
            <a:ext cx="1218895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400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5376670" y="705114"/>
            <a:ext cx="6172412" cy="2403846"/>
          </a:xfrm>
        </p:spPr>
        <p:txBody>
          <a:bodyPr anchor="b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670" y="3749040"/>
            <a:ext cx="6172411" cy="2346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B71B9-2624-4F21-93EE-35A78B1A0DAD}" type="datetime1">
              <a:rPr lang="en-US" smtClean="0"/>
              <a:t>9/15/2026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6B9B5-A5D1-4099-B52B-78F39AB0AFCB}"/>
              </a:ext>
            </a:extLst>
          </p:cNvPr>
          <p:cNvSpPr/>
          <p:nvPr/>
        </p:nvSpPr>
        <p:spPr>
          <a:xfrm rot="10800000">
            <a:off x="4693920" y="3396997"/>
            <a:ext cx="749808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149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76667" y="658999"/>
            <a:ext cx="6166422" cy="457200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668" y="1116199"/>
            <a:ext cx="6166422" cy="20621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76668" y="3623098"/>
            <a:ext cx="6166421" cy="457200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6670" y="4102370"/>
            <a:ext cx="6166419" cy="206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37C2A-BE2E-4840-A907-3254E2916C96}" type="datetime1">
              <a:rPr lang="en-US" smtClean="0"/>
              <a:t>9/15/2026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26B370B-8381-431F-9492-0EA120511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A89085-2231-4A9C-B23C-B199A9DD26C5}"/>
              </a:ext>
            </a:extLst>
          </p:cNvPr>
          <p:cNvSpPr/>
          <p:nvPr/>
        </p:nvSpPr>
        <p:spPr>
          <a:xfrm rot="10800000">
            <a:off x="4693920" y="3396997"/>
            <a:ext cx="749808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312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CD215-1C45-48A0-8534-39FFE8A7C95A}" type="datetime1">
              <a:rPr lang="en-US" smtClean="0"/>
              <a:t>9/15/2026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407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CF41D3-C6B9-4E99-9321-87C4E2168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A0F-DEF3-4134-98D0-2E1276938A8B}" type="datetime1">
              <a:rPr lang="en-US" smtClean="0"/>
              <a:t>9/15/2026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5BC6EB-07B1-46AF-AC33-E998BC6AA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E3A0C1-6562-4819-9E88-4C1378FD5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068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ACA29BA-0143-49FF-8608-DB1623D99537}"/>
              </a:ext>
            </a:extLst>
          </p:cNvPr>
          <p:cNvSpPr/>
          <p:nvPr/>
        </p:nvSpPr>
        <p:spPr>
          <a:xfrm>
            <a:off x="0" y="0"/>
            <a:ext cx="8248592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53015" y="640079"/>
            <a:ext cx="2796066" cy="2551751"/>
          </a:xfrm>
        </p:spPr>
        <p:txBody>
          <a:bodyPr anchor="b">
            <a:normAutofit/>
          </a:bodyPr>
          <a:lstStyle>
            <a:lvl1pPr algn="l">
              <a:lnSpc>
                <a:spcPct val="135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818" y="640078"/>
            <a:ext cx="6969693" cy="545592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753015" y="3223803"/>
            <a:ext cx="2796066" cy="2872197"/>
          </a:xfrm>
        </p:spPr>
        <p:txBody>
          <a:bodyPr anchor="t">
            <a:normAutofit/>
          </a:bodyPr>
          <a:lstStyle>
            <a:lvl1pPr marL="0" indent="0">
              <a:spcBef>
                <a:spcPts val="1400"/>
              </a:spcBef>
              <a:buNone/>
              <a:defRPr sz="18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010CF18-370D-4E80-AE4C-396FFDFCAE5D}"/>
              </a:ext>
            </a:extLst>
          </p:cNvPr>
          <p:cNvSpPr/>
          <p:nvPr/>
        </p:nvSpPr>
        <p:spPr>
          <a:xfrm rot="5400000">
            <a:off x="485159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C5EBFE9C-5A22-4462-9C51-E00C03F55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53015" y="6309360"/>
            <a:ext cx="1734207" cy="457200"/>
          </a:xfrm>
        </p:spPr>
        <p:txBody>
          <a:bodyPr/>
          <a:lstStyle>
            <a:lvl1pPr algn="l">
              <a:defRPr/>
            </a:lvl1pPr>
          </a:lstStyle>
          <a:p>
            <a:fld id="{61A2E4C8-2960-4ADD-862C-4D9643CB15AC}" type="datetime1">
              <a:rPr lang="en-US" smtClean="0"/>
              <a:t>9/15/2026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2EBBFF2E-AA66-4B76-9139-CB000B5A4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8818" y="6309360"/>
            <a:ext cx="6993867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44F64C4-BF20-4F6B-B650-57C71C828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616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4996" y="640079"/>
            <a:ext cx="2714085" cy="2695903"/>
          </a:xfrm>
        </p:spPr>
        <p:txBody>
          <a:bodyPr anchor="b">
            <a:noAutofit/>
          </a:bodyPr>
          <a:lstStyle>
            <a:lvl1pPr algn="l"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248592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834996" y="3429000"/>
            <a:ext cx="2714085" cy="2508026"/>
          </a:xfrm>
        </p:spPr>
        <p:txBody>
          <a:bodyPr anchor="t">
            <a:normAutofit/>
          </a:bodyPr>
          <a:lstStyle>
            <a:lvl1pPr marL="0" indent="0">
              <a:spcBef>
                <a:spcPts val="1400"/>
              </a:spcBef>
              <a:buNone/>
              <a:defRPr sz="18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0949BC8-9ABF-49F6-851C-5DB0B86CA70D}"/>
              </a:ext>
            </a:extLst>
          </p:cNvPr>
          <p:cNvSpPr/>
          <p:nvPr/>
        </p:nvSpPr>
        <p:spPr>
          <a:xfrm rot="5400000">
            <a:off x="485159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E1EE21-E3FA-4D43-B224-C664959637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4997" y="6309360"/>
            <a:ext cx="1645920" cy="457200"/>
          </a:xfrm>
        </p:spPr>
        <p:txBody>
          <a:bodyPr/>
          <a:lstStyle/>
          <a:p>
            <a:fld id="{48BDEA15-09CD-4275-A8E0-385C965F48B0}" type="datetime1">
              <a:rPr lang="en-US" smtClean="0"/>
              <a:t>9/15/2026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2D7F83-8993-4ED4-9F02-663CC085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3678B7-E511-4CE1-BEE5-89E959B9B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0080" y="6309360"/>
            <a:ext cx="4946592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9826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BC61-5547-4A60-8DA1-6699760D9972}" type="datetime1">
              <a:rPr lang="en-US" smtClean="0"/>
              <a:t>9/15/2026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087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24B9D1C6-60D0-4CD1-8F31-F912522EB041}" type="datetime1">
              <a:rPr lang="en-US" smtClean="0"/>
              <a:t>9/15/2026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0842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786F82F-1B47-46ED-8EAE-53EF71E59E9A}"/>
              </a:ext>
            </a:extLst>
          </p:cNvPr>
          <p:cNvSpPr/>
          <p:nvPr/>
        </p:nvSpPr>
        <p:spPr>
          <a:xfrm>
            <a:off x="4718302" y="0"/>
            <a:ext cx="7473698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2918" y="705113"/>
            <a:ext cx="3411973" cy="5197498"/>
          </a:xfrm>
          <a:prstGeom prst="rect">
            <a:avLst/>
          </a:prstGeom>
        </p:spPr>
        <p:txBody>
          <a:bodyPr vert="horz" lIns="109728" tIns="109728" rIns="109728" bIns="9144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76671" y="705113"/>
            <a:ext cx="6172412" cy="5197497"/>
          </a:xfrm>
          <a:prstGeom prst="rect">
            <a:avLst/>
          </a:prstGeom>
        </p:spPr>
        <p:txBody>
          <a:bodyPr vert="horz" lIns="109728" tIns="109728" rIns="109728" bIns="9144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4AF8082C-0922-4249-A612-B415F5231620}" type="datetime1">
              <a:rPr lang="en-US" smtClean="0"/>
              <a:t>9/15/2026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F1BAF6F-6275-4646-9C59-331B29B9550F}"/>
              </a:ext>
            </a:extLst>
          </p:cNvPr>
          <p:cNvSpPr/>
          <p:nvPr/>
        </p:nvSpPr>
        <p:spPr>
          <a:xfrm rot="5400000">
            <a:off x="1257298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463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43" r:id="rId6"/>
    <p:sldLayoutId id="2147483739" r:id="rId7"/>
    <p:sldLayoutId id="2147483740" r:id="rId8"/>
    <p:sldLayoutId id="2147483741" r:id="rId9"/>
    <p:sldLayoutId id="2147483742" r:id="rId10"/>
    <p:sldLayoutId id="2147483744" r:id="rId11"/>
  </p:sldLayoutIdLst>
  <p:hf sldNum="0" hdr="0" ftr="0" dt="0"/>
  <p:txStyles>
    <p:titleStyle>
      <a:lvl1pPr algn="l" defTabSz="914400" rtl="0" eaLnBrk="1" latinLnBrk="0" hangingPunct="1">
        <a:lnSpc>
          <a:spcPct val="150000"/>
        </a:lnSpc>
        <a:spcBef>
          <a:spcPct val="0"/>
        </a:spcBef>
        <a:buNone/>
        <a:defRPr sz="36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A164D6B-6878-4B9F-A2D0-985D39B17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7851D67-7085-40E2-B146-F91433A28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31500"/>
            <a:ext cx="7534656" cy="5112905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62F176A-9349-4CD7-8042-59C0200C8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0904" y="-4078"/>
            <a:ext cx="4641096" cy="105654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E9A171F-91A7-42F8-B25C-E38B244E7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1031500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ute Watercolour Fox Clipart 12x PNG JPG Clip Art Set Printable Transparent No Background Digital Download Junk Journal Bundle Scrapbook image 5">
            <a:extLst>
              <a:ext uri="{FF2B5EF4-FFF2-40B4-BE49-F238E27FC236}">
                <a16:creationId xmlns:a16="http://schemas.microsoft.com/office/drawing/2014/main" id="{AE67CEAE-9407-072F-D44A-9073F4F29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610" y="1738975"/>
            <a:ext cx="4828425" cy="372995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64738AB-B6BE-4867-889A-52CE4AC8D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5467" y="1095508"/>
            <a:ext cx="4606533" cy="501689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73503" y="1709530"/>
            <a:ext cx="3754671" cy="2528515"/>
          </a:xfrm>
        </p:spPr>
        <p:txBody>
          <a:bodyPr anchor="b">
            <a:normAutofit/>
          </a:bodyPr>
          <a:lstStyle/>
          <a:p>
            <a:r>
              <a:rPr lang="en-GB" sz="3600">
                <a:solidFill>
                  <a:schemeClr val="bg1"/>
                </a:solidFill>
              </a:rPr>
              <a:t>Fox class 26/27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C969C2C-E7E3-4052-87D4-61E733EC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6112401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C60369F-A41B-4D6E-8990-30E2715C57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21459" y="0"/>
            <a:ext cx="6400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94AD1-A42A-8B29-3AF0-66AB5AF25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701" y="705113"/>
            <a:ext cx="3721190" cy="5197498"/>
          </a:xfrm>
        </p:spPr>
        <p:txBody>
          <a:bodyPr/>
          <a:lstStyle/>
          <a:p>
            <a:r>
              <a:rPr lang="en-GB" dirty="0">
                <a:ea typeface="Meiryo"/>
              </a:rPr>
              <a:t>About Fox class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BE3C0-D978-D66F-BBE3-4C9F1474C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457200" indent="-457200">
              <a:buFont typeface="Arial" panose="020B0503020204020204" pitchFamily="34" charset="0"/>
              <a:buChar char="•"/>
            </a:pPr>
            <a:r>
              <a:rPr lang="en-GB" sz="2800" dirty="0">
                <a:ea typeface="Meiryo"/>
              </a:rPr>
              <a:t>Miss Seddon and Mrs Parker</a:t>
            </a:r>
          </a:p>
          <a:p>
            <a:pPr marL="457200" indent="-457200">
              <a:buFont typeface="Arial" panose="020B0503020204020204" pitchFamily="34" charset="0"/>
              <a:buChar char="•"/>
            </a:pPr>
            <a:endParaRPr lang="en-GB" sz="2800" dirty="0">
              <a:ea typeface="Meiryo"/>
            </a:endParaRPr>
          </a:p>
          <a:p>
            <a:pPr marL="457200" indent="-457200">
              <a:buFont typeface="Arial" panose="020B0503020204020204" pitchFamily="34" charset="0"/>
              <a:buChar char="•"/>
            </a:pPr>
            <a:r>
              <a:rPr lang="en-GB" sz="2800" dirty="0">
                <a:ea typeface="Meiryo"/>
              </a:rPr>
              <a:t>Class rules – Ready, Respectful and Safe</a:t>
            </a:r>
          </a:p>
          <a:p>
            <a:pPr marL="457200" indent="-457200">
              <a:buFont typeface="Arial" panose="020B0503020204020204" pitchFamily="34" charset="0"/>
              <a:buChar char="•"/>
            </a:pPr>
            <a:endParaRPr lang="en-GB" sz="2800" dirty="0">
              <a:ea typeface="Meiryo"/>
            </a:endParaRPr>
          </a:p>
          <a:p>
            <a:pPr marL="457200" indent="-457200">
              <a:buFont typeface="Arial" panose="020B0503020204020204" pitchFamily="34" charset="0"/>
              <a:buChar char="•"/>
            </a:pPr>
            <a:r>
              <a:rPr lang="en-GB" sz="2800" dirty="0">
                <a:ea typeface="Meiryo"/>
              </a:rPr>
              <a:t>Nurturing environment where children feel happy, confident, excited to learn and mistakes are celebrated!</a:t>
            </a:r>
          </a:p>
        </p:txBody>
      </p:sp>
    </p:spTree>
    <p:extLst>
      <p:ext uri="{BB962C8B-B14F-4D97-AF65-F5344CB8AC3E}">
        <p14:creationId xmlns:p14="http://schemas.microsoft.com/office/powerpoint/2010/main" val="4109734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311DD-9BDB-02E1-56D1-2DF8FB474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What does a typical day look like?</a:t>
            </a:r>
            <a:br>
              <a:rPr lang="en-GB" dirty="0">
                <a:ea typeface="Meiryo"/>
              </a:rPr>
            </a:br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246315F-FCD7-6542-01FE-E0E13FBF84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49136" r="-309"/>
          <a:stretch>
            <a:fillRect/>
          </a:stretch>
        </p:blipFill>
        <p:spPr>
          <a:xfrm>
            <a:off x="6547774" y="-111315"/>
            <a:ext cx="1806281" cy="70807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000099-22C7-4DBA-34F8-A59E10FCDB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402" y="-108857"/>
            <a:ext cx="1814568" cy="696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83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345CE-FEEF-44B6-F221-65C414A96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What will we be learning this year?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79D93C3-E294-DCAA-CDDD-EBD8F51ADE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03019" y="1187907"/>
            <a:ext cx="7486585" cy="420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21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43031-EF3F-7184-8289-FB5370C48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Maths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92805-2DEE-5F29-F966-BD25568261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3385" y="345885"/>
            <a:ext cx="6172412" cy="6166325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Arial" panose="020B0503020204020204" pitchFamily="34" charset="0"/>
              <a:buChar char="•"/>
            </a:pPr>
            <a:r>
              <a:rPr lang="en-GB" sz="2400" dirty="0">
                <a:ea typeface="Meiryo"/>
              </a:rPr>
              <a:t>White Rose is the scheme we use for maths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GB" sz="2400" dirty="0">
                <a:ea typeface="Meiryo"/>
              </a:rPr>
              <a:t>Most important things for KS1 are number fact fluency 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GB" sz="2400" dirty="0">
                <a:ea typeface="Meiryo"/>
              </a:rPr>
              <a:t>Year 1 -  number bonds to 10 and 20 , doubles and 1 more/1 less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GB" sz="2400" dirty="0">
                <a:ea typeface="Meiryo"/>
              </a:rPr>
              <a:t>Year 2 – number bonds, doubles and near doubles, 2,3,5 and 10 times tables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r>
              <a:rPr lang="en-GB" sz="2400" dirty="0" err="1">
                <a:ea typeface="Meiryo"/>
              </a:rPr>
              <a:t>Doodlemaths</a:t>
            </a:r>
            <a:r>
              <a:rPr lang="en-GB" sz="2400" dirty="0">
                <a:ea typeface="Meiryo"/>
              </a:rPr>
              <a:t> is brilliant for reinforcing what we've learnt in class</a:t>
            </a:r>
          </a:p>
          <a:p>
            <a:pPr marL="285750" indent="-285750">
              <a:buFont typeface="Arial" panose="020B0503020204020204" pitchFamily="34" charset="0"/>
              <a:buChar char="•"/>
            </a:pPr>
            <a:endParaRPr lang="en-GB" sz="2400" dirty="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3124024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EEF7C-EF91-0247-4B5D-554DF2E12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Phonics in school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DA1E2-B742-5CE5-051D-13D73945E5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5043" y="1194971"/>
            <a:ext cx="6607840" cy="4217783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panose="020B0503020204020204" pitchFamily="34" charset="0"/>
              <a:buChar char="•"/>
            </a:pPr>
            <a:r>
              <a:rPr lang="en-GB" sz="2400" dirty="0">
                <a:ea typeface="Meiryo"/>
              </a:rPr>
              <a:t>Our phonics programme is Unlocking Letters and Sounds</a:t>
            </a:r>
          </a:p>
          <a:p>
            <a:pPr marL="342900" indent="-342900">
              <a:buFont typeface="Arial" panose="020B0503020204020204" pitchFamily="34" charset="0"/>
              <a:buChar char="•"/>
            </a:pPr>
            <a:r>
              <a:rPr lang="en-GB" sz="2400" dirty="0">
                <a:ea typeface="Meiryo"/>
              </a:rPr>
              <a:t>Year 1 will continuing learning alternative phonemes. Year 2 will move onto spelling rules after Christmas with Mrs Parker</a:t>
            </a:r>
          </a:p>
          <a:p>
            <a:pPr marL="342900" indent="-342900">
              <a:buFont typeface="Arial" panose="020B0503020204020204" pitchFamily="34" charset="0"/>
              <a:buChar char="•"/>
            </a:pPr>
            <a:r>
              <a:rPr lang="en-GB" sz="2400" dirty="0">
                <a:ea typeface="Meiryo"/>
              </a:rPr>
              <a:t>Their books are matched to their current phonics level</a:t>
            </a:r>
          </a:p>
        </p:txBody>
      </p:sp>
    </p:spTree>
    <p:extLst>
      <p:ext uri="{BB962C8B-B14F-4D97-AF65-F5344CB8AC3E}">
        <p14:creationId xmlns:p14="http://schemas.microsoft.com/office/powerpoint/2010/main" val="2061729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5FD94-8F35-4796-2581-2F7B99789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Reading at home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80FB9-CD63-A067-0CF3-0A1AFF67A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6671" y="384852"/>
            <a:ext cx="6172412" cy="6478540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Arial" panose="020B0503020204020204" pitchFamily="34" charset="0"/>
              <a:buChar char="•"/>
            </a:pPr>
            <a:r>
              <a:rPr lang="en-GB" sz="2400" dirty="0">
                <a:ea typeface="Meiryo"/>
              </a:rPr>
              <a:t>Please make sure you are reading regularly at home – our expectation is at least 5 times a week. </a:t>
            </a:r>
          </a:p>
          <a:p>
            <a:pPr marL="342900" indent="-342900">
              <a:buFont typeface="Arial" panose="020B0503020204020204" pitchFamily="34" charset="0"/>
              <a:buChar char="•"/>
            </a:pPr>
            <a:r>
              <a:rPr lang="en-GB" sz="2400" dirty="0">
                <a:ea typeface="Meiryo"/>
              </a:rPr>
              <a:t>Doesn't have to be long</a:t>
            </a:r>
          </a:p>
          <a:p>
            <a:pPr marL="342900" indent="-342900">
              <a:buFont typeface="Arial" panose="020B0503020204020204" pitchFamily="34" charset="0"/>
              <a:buChar char="•"/>
            </a:pPr>
            <a:r>
              <a:rPr lang="en-GB" sz="2400" dirty="0">
                <a:ea typeface="Meiryo"/>
              </a:rPr>
              <a:t>Encouraging them to spot the phonemes and blend them together and spot common exception words. </a:t>
            </a:r>
          </a:p>
          <a:p>
            <a:pPr>
              <a:buFont typeface="Arial" panose="020B0503020204020204" pitchFamily="34" charset="0"/>
              <a:buChar char="•"/>
            </a:pPr>
            <a:r>
              <a:rPr lang="en-GB" sz="2400" dirty="0">
                <a:ea typeface="Meiryo"/>
              </a:rPr>
              <a:t> To extend - </a:t>
            </a:r>
            <a:r>
              <a:rPr lang="en-GB" sz="2400" dirty="0">
                <a:solidFill>
                  <a:srgbClr val="000000"/>
                </a:solidFill>
                <a:latin typeface="Meiryo"/>
                <a:ea typeface="Meiryo"/>
                <a:cs typeface="Calibri"/>
              </a:rPr>
              <a:t>Ask questions about what has happened and characters’ feelings, support vocabulary, predict what will happen next and make connections </a:t>
            </a:r>
            <a:endParaRPr lang="en-GB" sz="2400">
              <a:latin typeface="Meiryo"/>
              <a:ea typeface="Meiryo"/>
            </a:endParaRPr>
          </a:p>
          <a:p>
            <a:pPr marL="342900" indent="-342900">
              <a:buFont typeface="Arial" panose="020B0503020204020204" pitchFamily="34" charset="0"/>
              <a:buChar char="•"/>
            </a:pPr>
            <a:endParaRPr lang="en-GB" sz="2400" dirty="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1976719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B7098-EB46-DFA4-3937-CF6BD4181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Writing and handwriting</a:t>
            </a:r>
            <a:br>
              <a:rPr lang="en-GB" dirty="0">
                <a:ea typeface="Meiryo"/>
              </a:rPr>
            </a:br>
            <a:r>
              <a:rPr lang="en-GB" dirty="0">
                <a:ea typeface="Meiryo"/>
              </a:rPr>
              <a:t>Year 1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4F9BBCD-9BFE-A771-0C31-D9652D915A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99729" y="1490453"/>
            <a:ext cx="7522239" cy="3724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1749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3DAAE-0FB3-CA22-8AFD-2C8CB76A6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Writing and handwriting</a:t>
            </a:r>
            <a:br>
              <a:rPr lang="en-GB" dirty="0">
                <a:ea typeface="Meiryo"/>
              </a:rPr>
            </a:br>
            <a:r>
              <a:rPr lang="en-GB" dirty="0">
                <a:ea typeface="Meiryo"/>
              </a:rPr>
              <a:t>Year 2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7EA9208-EB9D-C797-5DBC-372589B5F7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06215" y="422085"/>
            <a:ext cx="6386753" cy="548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065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A3AC8-9D3F-7671-489F-3A661EC96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Homework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E8A985-18A3-B8FE-7AEC-5FEE7ADDD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ea typeface="Meiryo"/>
              </a:rPr>
              <a:t>Reading 5 times a week (minimum)</a:t>
            </a:r>
          </a:p>
          <a:p>
            <a:endParaRPr lang="en-GB" sz="2800" dirty="0">
              <a:ea typeface="Meiryo"/>
            </a:endParaRPr>
          </a:p>
          <a:p>
            <a:r>
              <a:rPr lang="en-GB" sz="2800" dirty="0">
                <a:ea typeface="Meiryo"/>
              </a:rPr>
              <a:t>Doodle maths twice a week</a:t>
            </a:r>
          </a:p>
          <a:p>
            <a:endParaRPr lang="en-GB" sz="2800" dirty="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3568839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BFBDC-E5D0-A936-1739-78F4E2D43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Practical information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53B1CD-4F26-5FC8-BE1D-0CCA7B56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6670" y="571932"/>
            <a:ext cx="6172412" cy="6286068"/>
          </a:xfrm>
        </p:spPr>
        <p:txBody>
          <a:bodyPr>
            <a:normAutofit fontScale="77500" lnSpcReduction="20000"/>
          </a:bodyPr>
          <a:lstStyle/>
          <a:p>
            <a:pPr marL="457200" indent="-457200">
              <a:buFont typeface="Arial" panose="020B0503020204020204" pitchFamily="34" charset="0"/>
              <a:buChar char="•"/>
            </a:pPr>
            <a:r>
              <a:rPr lang="en-GB" sz="2800" dirty="0">
                <a:ea typeface="Meiryo"/>
              </a:rPr>
              <a:t>P.E. is on Monday and Thursday</a:t>
            </a:r>
          </a:p>
          <a:p>
            <a:pPr marL="457200" indent="-457200">
              <a:buFont typeface="Arial" panose="020B0503020204020204" pitchFamily="34" charset="0"/>
              <a:buChar char="•"/>
            </a:pPr>
            <a:r>
              <a:rPr lang="en-GB" sz="2800" dirty="0">
                <a:ea typeface="Meiryo"/>
              </a:rPr>
              <a:t>Water bottles everyday please</a:t>
            </a:r>
          </a:p>
          <a:p>
            <a:pPr marL="457200" indent="-457200">
              <a:buFont typeface="Arial" panose="020B0503020204020204" pitchFamily="34" charset="0"/>
              <a:buChar char="•"/>
            </a:pPr>
            <a:r>
              <a:rPr lang="en-GB" sz="2800" dirty="0">
                <a:ea typeface="Meiryo"/>
              </a:rPr>
              <a:t>Reading books and records in bags every day if possible</a:t>
            </a:r>
          </a:p>
          <a:p>
            <a:pPr marL="457200" indent="-457200">
              <a:buFont typeface="Arial" panose="020B0503020204020204" pitchFamily="34" charset="0"/>
              <a:buChar char="•"/>
            </a:pPr>
            <a:r>
              <a:rPr lang="en-GB" sz="2800" dirty="0">
                <a:ea typeface="Meiryo"/>
              </a:rPr>
              <a:t>We have fruit everyday for snack</a:t>
            </a:r>
          </a:p>
          <a:p>
            <a:pPr marL="457200" indent="-457200">
              <a:buFont typeface="Arial" panose="020B0503020204020204" pitchFamily="34" charset="0"/>
              <a:buChar char="•"/>
            </a:pPr>
            <a:r>
              <a:rPr lang="en-GB" sz="2800" dirty="0">
                <a:ea typeface="Meiryo"/>
              </a:rPr>
              <a:t>Please make sure all clothing is named, if it's not named I put it in lost and found</a:t>
            </a:r>
          </a:p>
          <a:p>
            <a:pPr marL="457200" indent="-457200">
              <a:buFont typeface="Arial" panose="020B0503020204020204" pitchFamily="34" charset="0"/>
              <a:buChar char="•"/>
            </a:pPr>
            <a:r>
              <a:rPr lang="en-GB" sz="2800" dirty="0">
                <a:ea typeface="Meiryo"/>
              </a:rPr>
              <a:t>Try not to let them bring in toys from home – they tend to get lost or broken!</a:t>
            </a:r>
          </a:p>
          <a:p>
            <a:pPr marL="457200" indent="-457200">
              <a:buFont typeface="Arial" panose="020B0503020204020204" pitchFamily="34" charset="0"/>
              <a:buChar char="•"/>
            </a:pPr>
            <a:endParaRPr lang="en-GB" sz="2800" dirty="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16433171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BA482-2C0D-EC15-9703-143F86A92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18" y="705113"/>
            <a:ext cx="4729144" cy="5197498"/>
          </a:xfrm>
        </p:spPr>
        <p:txBody>
          <a:bodyPr/>
          <a:lstStyle/>
          <a:p>
            <a:r>
              <a:rPr lang="en-GB" dirty="0">
                <a:ea typeface="Meiryo"/>
              </a:rPr>
              <a:t>Communication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52EE1C9-8629-69F1-AA8F-C9310663BF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43389" y="556579"/>
            <a:ext cx="790575" cy="704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8C262A-DFAE-2A93-3DF7-2117CFA583D7}"/>
              </a:ext>
            </a:extLst>
          </p:cNvPr>
          <p:cNvSpPr txBox="1"/>
          <p:nvPr/>
        </p:nvSpPr>
        <p:spPr>
          <a:xfrm>
            <a:off x="5089071" y="1543049"/>
            <a:ext cx="5021035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ea typeface="Meiryo"/>
              </a:rPr>
              <a:t>Class dojo is best for quick messages or information.</a:t>
            </a:r>
          </a:p>
          <a:p>
            <a:endParaRPr lang="en-GB" sz="2800" dirty="0">
              <a:ea typeface="Meiryo"/>
            </a:endParaRPr>
          </a:p>
          <a:p>
            <a:r>
              <a:rPr lang="en-GB" sz="2800" dirty="0">
                <a:ea typeface="Meiryo"/>
              </a:rPr>
              <a:t>If it's anything serious please contact the office as I'm not able to regularly check dojo.</a:t>
            </a:r>
          </a:p>
          <a:p>
            <a:endParaRPr lang="en-GB" sz="2800" dirty="0">
              <a:ea typeface="Meiryo"/>
            </a:endParaRPr>
          </a:p>
          <a:p>
            <a:r>
              <a:rPr lang="en-GB" sz="2800" dirty="0">
                <a:ea typeface="Meiryo"/>
              </a:rPr>
              <a:t>If you have a concern please arrange a meeting. </a:t>
            </a:r>
          </a:p>
        </p:txBody>
      </p:sp>
    </p:spTree>
    <p:extLst>
      <p:ext uri="{BB962C8B-B14F-4D97-AF65-F5344CB8AC3E}">
        <p14:creationId xmlns:p14="http://schemas.microsoft.com/office/powerpoint/2010/main" val="39292920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BF974-0E4A-A3AD-03BA-FA9D29C92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Assessment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5D1369-2747-63A6-42F3-A6C15DEB6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7814" y="1826342"/>
            <a:ext cx="6172412" cy="5197497"/>
          </a:xfrm>
        </p:spPr>
        <p:txBody>
          <a:bodyPr>
            <a:normAutofit/>
          </a:bodyPr>
          <a:lstStyle/>
          <a:p>
            <a:r>
              <a:rPr lang="en-GB" sz="2400" dirty="0">
                <a:ea typeface="Meiryo"/>
              </a:rPr>
              <a:t>At the end of Year 1, the pupils will have their phonics screening check. </a:t>
            </a:r>
          </a:p>
          <a:p>
            <a:endParaRPr lang="en-GB" sz="2400" dirty="0">
              <a:ea typeface="Meiryo"/>
            </a:endParaRPr>
          </a:p>
          <a:p>
            <a:r>
              <a:rPr lang="en-GB" sz="2400" dirty="0">
                <a:ea typeface="Meiryo"/>
              </a:rPr>
              <a:t>After Christmas and in summer term, the Year 2s will be doing some NFER tests. </a:t>
            </a:r>
          </a:p>
          <a:p>
            <a:endParaRPr lang="en-GB" sz="2400" dirty="0">
              <a:ea typeface="Meiryo"/>
            </a:endParaRPr>
          </a:p>
          <a:p>
            <a:endParaRPr lang="en-GB" sz="2400" dirty="0">
              <a:ea typeface="Meiryo"/>
            </a:endParaRPr>
          </a:p>
          <a:p>
            <a:endParaRPr lang="en-GB" sz="2400" dirty="0">
              <a:ea typeface="Meiryo"/>
            </a:endParaRPr>
          </a:p>
          <a:p>
            <a:endParaRPr lang="en-GB" sz="2400" dirty="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1443474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C38F3-9D68-A3B2-6581-50E7BBEEE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Outdoor learning days?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977FE-6C00-A24F-8684-07FD99BFA3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827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F2946F-3480-EE8E-5009-1BC2FAADB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441379-59F3-1037-69FF-3989252967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0F50879-6C85-075A-16F3-3007527881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31500"/>
            <a:ext cx="7534656" cy="5112905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AC5C07-B05C-00EE-1CF8-2A19B9920C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0904" y="-4078"/>
            <a:ext cx="4641096" cy="105654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5D4B853-8DE3-50FA-2FBC-4AD305200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1031500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ute Watercolour Fox Clipart 12x PNG JPG Clip Art Set Printable Transparent No Background Digital Download Junk Journal Bundle Scrapbook image 5">
            <a:extLst>
              <a:ext uri="{FF2B5EF4-FFF2-40B4-BE49-F238E27FC236}">
                <a16:creationId xmlns:a16="http://schemas.microsoft.com/office/drawing/2014/main" id="{28B921DF-114F-85BD-708A-93C14D8C93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610" y="1738975"/>
            <a:ext cx="4828425" cy="372995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54C63DA-4D28-39A1-50E3-7AECDE0DC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5467" y="1095508"/>
            <a:ext cx="4606533" cy="501689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9CB088-B1CF-67E5-3FEE-212E1A0C84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95274" y="2319130"/>
            <a:ext cx="3754671" cy="2528515"/>
          </a:xfrm>
        </p:spPr>
        <p:txBody>
          <a:bodyPr anchor="b"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Thank you!</a:t>
            </a:r>
            <a:br>
              <a:rPr lang="en-GB" sz="3600" dirty="0">
                <a:solidFill>
                  <a:schemeClr val="bg1"/>
                </a:solidFill>
                <a:ea typeface="Meiryo"/>
              </a:rPr>
            </a:br>
            <a:r>
              <a:rPr lang="en-GB" sz="3600" dirty="0">
                <a:solidFill>
                  <a:schemeClr val="bg1"/>
                </a:solidFill>
              </a:rPr>
              <a:t>Any questions?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72D9742-9D26-5B60-84B6-6E754F335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6112401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891623E-6DFB-A7D2-51C6-0C0A5B74FE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21459" y="0"/>
            <a:ext cx="6400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935471"/>
      </p:ext>
    </p:extLst>
  </p:cSld>
  <p:clrMapOvr>
    <a:masterClrMapping/>
  </p:clrMapOvr>
</p:sld>
</file>

<file path=ppt/theme/theme1.xml><?xml version="1.0" encoding="utf-8"?>
<a:theme xmlns:a="http://schemas.openxmlformats.org/drawingml/2006/main" name="ShojiVTI">
  <a:themeElements>
    <a:clrScheme name="Shoji">
      <a:dk1>
        <a:sysClr val="windowText" lastClr="000000"/>
      </a:dk1>
      <a:lt1>
        <a:sysClr val="window" lastClr="FFFFFF"/>
      </a:lt1>
      <a:dk2>
        <a:srgbClr val="595460"/>
      </a:dk2>
      <a:lt2>
        <a:srgbClr val="EBEDEB"/>
      </a:lt2>
      <a:accent1>
        <a:srgbClr val="97A7B8"/>
      </a:accent1>
      <a:accent2>
        <a:srgbClr val="A5B592"/>
      </a:accent2>
      <a:accent3>
        <a:srgbClr val="CED228"/>
      </a:accent3>
      <a:accent4>
        <a:srgbClr val="D1C499"/>
      </a:accent4>
      <a:accent5>
        <a:srgbClr val="BDB3B6"/>
      </a:accent5>
      <a:accent6>
        <a:srgbClr val="C5A98D"/>
      </a:accent6>
      <a:hlink>
        <a:srgbClr val="CC9900"/>
      </a:hlink>
      <a:folHlink>
        <a:srgbClr val="96A9A9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ojiVTI" id="{00D0DDEB-E771-48E5-9E96-0647434F08B1}" vid="{9D22D596-7FD0-4F89-958C-AD79A09491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2345</TotalTime>
  <Words>403</Words>
  <Application>Microsoft Office PowerPoint</Application>
  <PresentationFormat>Widescreen</PresentationFormat>
  <Paragraphs>51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Meiryo</vt:lpstr>
      <vt:lpstr>Arial</vt:lpstr>
      <vt:lpstr>Corbel</vt:lpstr>
      <vt:lpstr>ShojiVTI</vt:lpstr>
      <vt:lpstr>Fox class 26/27</vt:lpstr>
      <vt:lpstr>About Fox class</vt:lpstr>
      <vt:lpstr>What does a typical day look like? </vt:lpstr>
      <vt:lpstr>What will we be learning this year?</vt:lpstr>
      <vt:lpstr>Maths </vt:lpstr>
      <vt:lpstr>Phonics in school </vt:lpstr>
      <vt:lpstr>Reading at home</vt:lpstr>
      <vt:lpstr>Writing and handwriting Year 1</vt:lpstr>
      <vt:lpstr>Writing and handwriting Year 2</vt:lpstr>
      <vt:lpstr>Homework</vt:lpstr>
      <vt:lpstr>Practical information</vt:lpstr>
      <vt:lpstr>Communication</vt:lpstr>
      <vt:lpstr>Assessment</vt:lpstr>
      <vt:lpstr>Outdoor learning days?</vt:lpstr>
      <vt:lpstr>Thank you!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Fox class 26/27</dc:title>
  <dc:creator/>
  <cp:lastModifiedBy>Victoria Seddon</cp:lastModifiedBy>
  <cp:revision>231</cp:revision>
  <dcterms:created xsi:type="dcterms:W3CDTF">2026-09-15T14:45:24Z</dcterms:created>
  <dcterms:modified xsi:type="dcterms:W3CDTF">2026-09-17T06:49:16Z</dcterms:modified>
</cp:coreProperties>
</file>