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6" r:id="rId3"/>
    <p:sldId id="258" r:id="rId4"/>
    <p:sldId id="265" r:id="rId5"/>
    <p:sldId id="267" r:id="rId6"/>
    <p:sldId id="259" r:id="rId7"/>
    <p:sldId id="260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54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BB5EB7-4DB4-4FBA-A192-4B414EE7144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793B451-BD49-43C8-99A7-E070DDB37C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D8733B-0EAB-4348-81FA-1EFCE09919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BF727F-B355-4C1C-A734-51EDA8694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94FD25-8020-4038-BA1D-64AA61986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7170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20D016-E4BA-4D06-B27F-A1FB7334F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E44518-D8F1-44E8-BCDE-D128269993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8E8891-05D8-4804-B808-95C7850D18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1556F3-D77E-4F44-8DDB-3A7E85488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EF9FD0-21F0-4861-9F61-A5D6CBC9E1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7710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49014E-CB0F-48DF-B7AE-D89630D192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0DEF61-BBB5-4D4C-AE17-EDCC2C4386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A8CFD2-BD0E-4781-BFC9-081ADC96C1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A1EFD68-110B-460D-B3E4-32EFF9FBBE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E6BA0A-A822-4428-9EAC-A036870899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3763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0F8BC4-E079-4A09-AEFB-4CD8C966E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3CEC2D-4790-43D4-B508-DB46953386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E3FFC8-70A9-4EED-B45B-5681E0A0F6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AFC33F-DE0D-42DB-84DD-49D3228A1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051D8-73EC-4692-ABAA-81B8562CA1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BD34FC9-B01B-4B3A-B613-623E9F93BC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36763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CACFF-C9DD-40CB-B528-ED37572DC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AB8892-5330-477B-AD04-C7AE921CD8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6DF64E3-548B-4CB6-BC8A-6621C87486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59B6E2F-7398-4D8C-96AC-00553E1AB9D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98F87CA-D790-4810-B3CF-BF804D82E9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71E9666-A24A-4457-8A9F-B20EECC978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969F36-09A6-4139-A24A-5FED5FAEC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43E166-1397-447D-BCCF-EB944C303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242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BB418-C047-4907-AF34-D93F32C0A9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31C5BE-C70C-417E-ABF1-473E828A53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38E21F-7CBF-4070-9C8E-1884588EB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16F168-2511-4C4C-AA49-D6282CA79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4653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50BF346-71A9-488D-98BC-437678E72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FD9BFB1-2264-4931-8C54-6671914E19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92E761-9689-4943-98E6-F38FB02CBD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16357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C3B1C0-112D-49BC-A902-0B60D175E2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965A63-0D47-4EE9-B095-5EEB95BCE4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4AA21-3EE5-45D4-AFD3-24CEF065A0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AA4E00-FF62-4948-81F7-A4CD91C7B9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38D1FC-A9F4-4335-9B59-70F29EF9C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9F1BA-C522-4EBB-A45C-8170D76F90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0449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B6D46-9AAE-49C6-BDB6-CF06B8F01F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A33E545-6271-477D-8D9B-F99C43C27A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013EC6-58EC-41EB-9EEB-AED89344BC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B47DAC-4D4A-4B17-B301-2A2319B18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7C0200-1324-4F70-BC99-CBEBD87660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910714-E4D8-46D4-AF94-C54931CA64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879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6B6AE8-4CDA-4369-AB5C-92096CC5E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56654D-B858-4244-B359-23EF117397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464DF4-A6D2-425F-9F06-081525C2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F225EA-89BC-43E1-879A-F1038FB94A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09FB0C-9810-40CA-9614-8AC672490E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192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9E6BB88-EAC1-4DF9-8435-D2212DAAA8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E259A8F-EA56-4193-BF2B-AE5FCE41F8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1DDA94-0931-4463-927A-7E3CEE015A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E61908-0A2D-4696-804D-9AF2762FA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7DF343-F914-4535-87F3-4C9AA7C43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0499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236F77F-12C4-47A3-A6FA-4D9228DEE5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3809EE-7274-4809-BCB1-129B9BF5AF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348675-012A-4EF1-A226-A78CDE2921E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DCFA8E-9DB2-4F8A-BFEB-251D95216336}" type="datetimeFigureOut">
              <a:rPr lang="en-GB" smtClean="0"/>
              <a:t>01/10/2025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7D7815-16B0-4EEB-A769-1AAE48BE1C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322096-6269-4837-8F12-459631B0EA4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62E0A-D481-4E79-8F98-97C4BD22C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725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E9CE3-0CD6-4E6E-93ED-FAD7B041C0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8376"/>
            <a:ext cx="10515600" cy="606489"/>
          </a:xfrm>
        </p:spPr>
        <p:txBody>
          <a:bodyPr>
            <a:normAutofit fontScale="90000"/>
          </a:bodyPr>
          <a:lstStyle/>
          <a:p>
            <a:br>
              <a:rPr lang="en-GB" dirty="0">
                <a:latin typeface="+mn-lt"/>
              </a:rPr>
            </a:br>
            <a:r>
              <a:rPr lang="en-GB" dirty="0">
                <a:latin typeface="+mn-lt"/>
              </a:rPr>
              <a:t>Welcome to Squirrel Class</a:t>
            </a:r>
            <a:br>
              <a:rPr lang="en-GB" dirty="0">
                <a:latin typeface="+mn-lt"/>
              </a:rPr>
            </a:br>
            <a:br>
              <a:rPr lang="en-GB" dirty="0">
                <a:latin typeface="+mn-lt"/>
              </a:rPr>
            </a:br>
            <a:r>
              <a:rPr lang="en-GB" sz="2700" b="0" i="0" dirty="0">
                <a:effectLst/>
                <a:latin typeface="+mn-lt"/>
                <a:cs typeface="Calibri" panose="020F0502020204030204" pitchFamily="34" charset="0"/>
              </a:rPr>
              <a:t>Our class is a safe place where everyone is supported and encouraged to be    </a:t>
            </a:r>
            <a:r>
              <a:rPr lang="en-GB" sz="2700" b="1" i="0" dirty="0">
                <a:effectLst/>
                <a:latin typeface="+mn-lt"/>
                <a:cs typeface="Calibri" panose="020F0502020204030204" pitchFamily="34" charset="0"/>
              </a:rPr>
              <a:t>Caring</a:t>
            </a:r>
            <a:r>
              <a:rPr lang="en-GB" sz="2700" b="0" i="0" dirty="0">
                <a:effectLst/>
                <a:latin typeface="+mn-lt"/>
                <a:cs typeface="Calibri" panose="020F0502020204030204" pitchFamily="34" charset="0"/>
              </a:rPr>
              <a:t>, </a:t>
            </a:r>
            <a:r>
              <a:rPr lang="en-GB" sz="2700" b="1" i="0" dirty="0">
                <a:effectLst/>
                <a:latin typeface="+mn-lt"/>
                <a:cs typeface="Calibri" panose="020F0502020204030204" pitchFamily="34" charset="0"/>
              </a:rPr>
              <a:t>Capable</a:t>
            </a:r>
            <a:r>
              <a:rPr lang="en-GB" sz="2700" b="0" i="0" dirty="0">
                <a:effectLst/>
                <a:latin typeface="+mn-lt"/>
                <a:cs typeface="Calibri" panose="020F0502020204030204" pitchFamily="34" charset="0"/>
              </a:rPr>
              <a:t> and </a:t>
            </a:r>
            <a:r>
              <a:rPr lang="en-GB" sz="2700" b="1" i="0" dirty="0">
                <a:effectLst/>
                <a:latin typeface="+mn-lt"/>
                <a:cs typeface="Calibri" panose="020F0502020204030204" pitchFamily="34" charset="0"/>
              </a:rPr>
              <a:t>Confident</a:t>
            </a:r>
            <a:r>
              <a:rPr lang="en-GB" b="0" i="0" dirty="0">
                <a:solidFill>
                  <a:srgbClr val="444444"/>
                </a:solidFill>
                <a:effectLst/>
                <a:latin typeface="+mn-lt"/>
              </a:rPr>
              <a:t> </a:t>
            </a:r>
            <a:endParaRPr lang="en-GB" dirty="0">
              <a:latin typeface="+mn-lt"/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9A8184-F86F-424E-917C-0A902D8A6B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892489"/>
            <a:ext cx="5181600" cy="3284473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>
                <a:latin typeface="+mn-lt"/>
              </a:rPr>
              <a:t> </a:t>
            </a:r>
            <a:r>
              <a:rPr lang="en-GB" b="1" u="sng" dirty="0"/>
              <a:t>These are o</a:t>
            </a:r>
            <a:r>
              <a:rPr lang="en-GB" sz="2800" b="1" u="sng" dirty="0">
                <a:latin typeface="+mn-lt"/>
              </a:rPr>
              <a:t>ur three school rules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Ready</a:t>
            </a:r>
          </a:p>
          <a:p>
            <a:r>
              <a:rPr lang="en-GB" dirty="0"/>
              <a:t>Respectful</a:t>
            </a:r>
          </a:p>
          <a:p>
            <a:r>
              <a:rPr lang="en-GB" dirty="0"/>
              <a:t>Safe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73C38B87-0A3E-4568-8D8B-B700B06BDEEF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3865" y="2771191"/>
            <a:ext cx="4240053" cy="3088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29541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861873-C437-4DAE-86AE-F93BF4441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          </a:t>
            </a:r>
            <a:r>
              <a:rPr lang="en-GB" dirty="0">
                <a:latin typeface="+mn-lt"/>
              </a:rPr>
              <a:t>Our Teachers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9B4DDA-2B56-4D30-BCF4-F9EF68BE00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/>
              <a:t>Mrs Beck – Monday - Thursday</a:t>
            </a:r>
          </a:p>
          <a:p>
            <a:pPr marL="0" indent="0">
              <a:buNone/>
            </a:pPr>
            <a:r>
              <a:rPr lang="en-GB" sz="3600" dirty="0"/>
              <a:t>Mrs Taber - Friday</a:t>
            </a:r>
          </a:p>
          <a:p>
            <a:pPr marL="0" indent="0">
              <a:buNone/>
            </a:pPr>
            <a:r>
              <a:rPr lang="en-GB" sz="3600" dirty="0"/>
              <a:t>Mrs Mundy – Thursday afternoon and support in the classroom</a:t>
            </a:r>
          </a:p>
        </p:txBody>
      </p:sp>
    </p:spTree>
    <p:extLst>
      <p:ext uri="{BB962C8B-B14F-4D97-AF65-F5344CB8AC3E}">
        <p14:creationId xmlns:p14="http://schemas.microsoft.com/office/powerpoint/2010/main" val="2530105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1F77D-B14F-4430-93C5-D4A5BE729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Typical Daily Timetable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134E9-ED64-4340-9D8F-29851F5E2B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66725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SODA – an activity to start off the day</a:t>
            </a:r>
          </a:p>
          <a:p>
            <a:r>
              <a:rPr lang="en-GB" dirty="0"/>
              <a:t>Phonics</a:t>
            </a:r>
          </a:p>
          <a:p>
            <a:r>
              <a:rPr lang="en-GB" dirty="0"/>
              <a:t>Maths</a:t>
            </a:r>
          </a:p>
          <a:p>
            <a:r>
              <a:rPr lang="en-GB" dirty="0"/>
              <a:t>Snack/playtime</a:t>
            </a:r>
          </a:p>
          <a:p>
            <a:r>
              <a:rPr lang="en-GB" dirty="0"/>
              <a:t>English – based around a text</a:t>
            </a:r>
          </a:p>
          <a:p>
            <a:r>
              <a:rPr lang="en-GB" dirty="0"/>
              <a:t>Lunch</a:t>
            </a:r>
          </a:p>
          <a:p>
            <a:r>
              <a:rPr lang="en-GB" dirty="0"/>
              <a:t>Collective Worship</a:t>
            </a:r>
          </a:p>
          <a:p>
            <a:r>
              <a:rPr lang="en-GB" dirty="0"/>
              <a:t>Year 2 – cursive handwriting/Year 1 – Free flow play in Hedgehog class</a:t>
            </a:r>
          </a:p>
          <a:p>
            <a:r>
              <a:rPr lang="en-GB" dirty="0"/>
              <a:t>Other subjects (History, Geography, Science, R.E, P.E, Art, DT, PSHE, computing, Music)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30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>
            <a:extLst>
              <a:ext uri="{FF2B5EF4-FFF2-40B4-BE49-F238E27FC236}">
                <a16:creationId xmlns:a16="http://schemas.microsoft.com/office/drawing/2014/main" id="{DA3B6D73-F9DD-4AB5-BF95-D061F70929A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9785" y="2879725"/>
            <a:ext cx="4267241" cy="680221"/>
          </a:xfrm>
          <a:prstGeom prst="rect">
            <a:avLst/>
          </a:prstGeom>
          <a:solidFill>
            <a:srgbClr val="F7CAAC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kumimoji="0" lang="en-US" altLang="en-US" sz="2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Squirrel Class Learning –    Term 1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3" name="Text Box 3">
            <a:extLst>
              <a:ext uri="{FF2B5EF4-FFF2-40B4-BE49-F238E27FC236}">
                <a16:creationId xmlns:a16="http://schemas.microsoft.com/office/drawing/2014/main" id="{6187E81C-B001-475F-BEA6-4210DC495B9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90158" y="446344"/>
            <a:ext cx="3505205" cy="1118586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English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Key texts this term we are exploring: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Toys in Space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cs typeface="Times New Roman" panose="02020603050405020304" pitchFamily="18" charset="0"/>
              </a:rPr>
              <a:t>The Great Fire of London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Text Box 2">
            <a:extLst>
              <a:ext uri="{FF2B5EF4-FFF2-40B4-BE49-F238E27FC236}">
                <a16:creationId xmlns:a16="http://schemas.microsoft.com/office/drawing/2014/main" id="{B9573948-36C7-4AE6-B7BD-1A94F0860A7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41476" y="522680"/>
            <a:ext cx="2325949" cy="880434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altLang="en-US" sz="16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Daily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1600" b="1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honics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Unlocking Letters and Sounds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 Box 4">
            <a:extLst>
              <a:ext uri="{FF2B5EF4-FFF2-40B4-BE49-F238E27FC236}">
                <a16:creationId xmlns:a16="http://schemas.microsoft.com/office/drawing/2014/main" id="{A70938D7-BAD8-4080-9A57-6A1FFB2872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96000" y="3928849"/>
            <a:ext cx="2579654" cy="111124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b="1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History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The Great Fire of London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sp>
        <p:nvSpPr>
          <p:cNvPr id="6" name="Text Box 7">
            <a:extLst>
              <a:ext uri="{FF2B5EF4-FFF2-40B4-BE49-F238E27FC236}">
                <a16:creationId xmlns:a16="http://schemas.microsoft.com/office/drawing/2014/main" id="{8585ACEF-72A8-48C5-992C-616FC2191D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334827" y="1755241"/>
            <a:ext cx="2505300" cy="84115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Animals including humans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7" name="Text Box 5">
            <a:extLst>
              <a:ext uri="{FF2B5EF4-FFF2-40B4-BE49-F238E27FC236}">
                <a16:creationId xmlns:a16="http://schemas.microsoft.com/office/drawing/2014/main" id="{0C12F7E2-58EC-4C4A-BFE0-61A3E98D12C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78237" y="1755241"/>
            <a:ext cx="2652426" cy="77235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Textiles and collage – The Great Fire of London</a:t>
            </a:r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B9FB2481-8936-4B5C-8A9C-D467CCC266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2098" y="522680"/>
            <a:ext cx="2652426" cy="1470364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Place value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Addition and Subtraction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Daily numbers sense 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maths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Text Box 7">
            <a:extLst>
              <a:ext uri="{FF2B5EF4-FFF2-40B4-BE49-F238E27FC236}">
                <a16:creationId xmlns:a16="http://schemas.microsoft.com/office/drawing/2014/main" id="{9593EB73-0C34-4EA5-8EFC-9FE527B2B24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68248" y="2393471"/>
            <a:ext cx="2222303" cy="1144878"/>
          </a:xfrm>
          <a:prstGeom prst="rect">
            <a:avLst/>
          </a:prstGeom>
          <a:solidFill>
            <a:srgbClr val="FFFFFF"/>
          </a:solidFill>
          <a:ln w="6350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Judaism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altLang="en-US" sz="1600" dirty="0">
                <a:solidFill>
                  <a:srgbClr val="000000"/>
                </a:solidFill>
                <a:latin typeface="Calibri" panose="020F0502020204030204" pitchFamily="34" charset="0"/>
                <a:cs typeface="Times New Roman" panose="02020603050405020304" pitchFamily="18" charset="0"/>
              </a:rPr>
              <a:t>Christian value: Thankfulness</a:t>
            </a:r>
          </a:p>
        </p:txBody>
      </p:sp>
      <p:sp>
        <p:nvSpPr>
          <p:cNvPr id="10" name="Text Box 9">
            <a:extLst>
              <a:ext uri="{FF2B5EF4-FFF2-40B4-BE49-F238E27FC236}">
                <a16:creationId xmlns:a16="http://schemas.microsoft.com/office/drawing/2014/main" id="{914F06B3-7437-49A8-B80C-3303A3EF21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92842" y="2855408"/>
            <a:ext cx="1949918" cy="1365881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1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PSHE</a:t>
            </a:r>
            <a:endParaRPr kumimoji="0" lang="en-US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Being in my world – belonging in school and the wider community</a:t>
            </a:r>
            <a:endParaRPr kumimoji="0" lang="en-US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3490EE8-0118-46F8-A1E4-236D00DBF76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3783" y="1"/>
            <a:ext cx="11469950" cy="319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A220331-7019-4D84-9249-6A9B576A2541}"/>
              </a:ext>
            </a:extLst>
          </p:cNvPr>
          <p:cNvSpPr txBox="1"/>
          <p:nvPr/>
        </p:nvSpPr>
        <p:spPr>
          <a:xfrm>
            <a:off x="2908209" y="4125058"/>
            <a:ext cx="2579655" cy="1077218"/>
          </a:xfrm>
          <a:prstGeom prst="rect">
            <a:avLst/>
          </a:prstGeom>
          <a:solidFill>
            <a:schemeClr val="bg1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/>
              <a:t>Computing</a:t>
            </a:r>
          </a:p>
          <a:p>
            <a:r>
              <a:rPr lang="en-GB" sz="1600" dirty="0"/>
              <a:t>Computing systems and networks. Information Technology around us.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28D90CF-05D1-4B94-8A3B-BAD859A90647}"/>
              </a:ext>
            </a:extLst>
          </p:cNvPr>
          <p:cNvSpPr txBox="1"/>
          <p:nvPr/>
        </p:nvSpPr>
        <p:spPr>
          <a:xfrm>
            <a:off x="9068022" y="4624599"/>
            <a:ext cx="2222302" cy="830997"/>
          </a:xfrm>
          <a:prstGeom prst="rect">
            <a:avLst/>
          </a:prstGeom>
          <a:solidFill>
            <a:schemeClr val="bg1"/>
          </a:solidFill>
          <a:ln>
            <a:solidFill>
              <a:srgbClr val="000000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b="1" dirty="0"/>
              <a:t>Music</a:t>
            </a:r>
          </a:p>
          <a:p>
            <a:r>
              <a:rPr lang="en-GB" sz="1600" dirty="0"/>
              <a:t>Pulse and Rhythm</a:t>
            </a:r>
          </a:p>
          <a:p>
            <a:endParaRPr lang="en-GB" sz="1600" b="1" dirty="0"/>
          </a:p>
        </p:txBody>
      </p:sp>
    </p:spTree>
    <p:extLst>
      <p:ext uri="{BB962C8B-B14F-4D97-AF65-F5344CB8AC3E}">
        <p14:creationId xmlns:p14="http://schemas.microsoft.com/office/powerpoint/2010/main" val="36200323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17CC15-2B1D-476C-9561-A6F7BEF2E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              </a:t>
            </a:r>
            <a:r>
              <a:rPr lang="en-GB" dirty="0">
                <a:latin typeface="+mn-lt"/>
              </a:rPr>
              <a:t>New phonics scheme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9D0B4B-DCFD-4050-8408-FB38B7EB84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Unlocking letters and sounds.</a:t>
            </a:r>
          </a:p>
          <a:p>
            <a:r>
              <a:rPr lang="en-GB" dirty="0"/>
              <a:t>New reading at home books – One phonics book will be sent home once a week (to be read by your child) and one book to share – this will be a book chosen by your child from our reading area for you to share/read to your child. These will be changed every Thursday.</a:t>
            </a:r>
          </a:p>
          <a:p>
            <a:r>
              <a:rPr lang="en-GB" dirty="0"/>
              <a:t>Please record when and what your child has read in the reading record.</a:t>
            </a:r>
          </a:p>
          <a:p>
            <a:r>
              <a:rPr lang="en-GB" dirty="0"/>
              <a:t>Both the reading record and the books need to stay in your child’s book bag – which needs to be in school every day!</a:t>
            </a:r>
          </a:p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31226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1F77D-B14F-4430-93C5-D4A5BE7297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Reminders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134E9-ED64-4340-9D8F-29851F5E2B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Water Bottles in school everyday</a:t>
            </a:r>
          </a:p>
          <a:p>
            <a:r>
              <a:rPr lang="en-GB" dirty="0"/>
              <a:t>Coats in school everyday</a:t>
            </a:r>
          </a:p>
          <a:p>
            <a:r>
              <a:rPr lang="en-GB" dirty="0"/>
              <a:t>Reading books and reading records in school every day</a:t>
            </a:r>
          </a:p>
          <a:p>
            <a:r>
              <a:rPr lang="en-GB" dirty="0"/>
              <a:t>P.E days – Tuesdays and Fridays – children to wear P.E kit on these days</a:t>
            </a:r>
          </a:p>
          <a:p>
            <a:r>
              <a:rPr lang="en-GB" dirty="0" err="1"/>
              <a:t>Doodlemaths</a:t>
            </a:r>
            <a:r>
              <a:rPr lang="en-GB" dirty="0"/>
              <a:t> will be set weekly </a:t>
            </a:r>
          </a:p>
          <a:p>
            <a:r>
              <a:rPr lang="en-GB" dirty="0"/>
              <a:t>Please hear your child read at least 5 times a week and please record in their reading diaries</a:t>
            </a:r>
          </a:p>
          <a:p>
            <a:r>
              <a:rPr lang="en-GB" dirty="0"/>
              <a:t>Year 2 – learn times tables 2 x, 5x, 10x and 3x</a:t>
            </a:r>
          </a:p>
          <a:p>
            <a:r>
              <a:rPr lang="en-GB" dirty="0"/>
              <a:t>Please do continue to share a bed time story each night with your child.</a:t>
            </a:r>
          </a:p>
          <a:p>
            <a:r>
              <a:rPr lang="en-GB" dirty="0"/>
              <a:t>Please do check Dojo for any messages</a:t>
            </a:r>
            <a:r>
              <a:rPr lang="en-GB"/>
              <a:t>/information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574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1F77D-B14F-4430-93C5-D4A5BE729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574018"/>
          </a:xfrm>
        </p:spPr>
        <p:txBody>
          <a:bodyPr/>
          <a:lstStyle/>
          <a:p>
            <a:r>
              <a:rPr lang="en-GB" dirty="0"/>
              <a:t>                 </a:t>
            </a:r>
            <a:r>
              <a:rPr lang="en-GB" sz="5400" dirty="0">
                <a:latin typeface="+mn-lt"/>
              </a:rPr>
              <a:t>Thank you for coming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D134E9-ED64-4340-9D8F-29851F5E2B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40767"/>
            <a:ext cx="10515600" cy="423619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44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4400" dirty="0">
                <a:latin typeface="Calibri" panose="020F0502020204030204" pitchFamily="34" charset="0"/>
                <a:cs typeface="Calibri" panose="020F0502020204030204" pitchFamily="34" charset="0"/>
              </a:rPr>
              <a:t>                     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293795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258</TotalTime>
  <Words>441</Words>
  <Application>Microsoft Office PowerPoint</Application>
  <PresentationFormat>Widescreen</PresentationFormat>
  <Paragraphs>65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 Welcome to Squirrel Class  Our class is a safe place where everyone is supported and encouraged to be    Caring, Capable and Confident </vt:lpstr>
      <vt:lpstr>                         Our Teachers</vt:lpstr>
      <vt:lpstr>              Typical Daily Timetable</vt:lpstr>
      <vt:lpstr>PowerPoint Presentation</vt:lpstr>
      <vt:lpstr>               New phonics scheme</vt:lpstr>
      <vt:lpstr>Reminders</vt:lpstr>
      <vt:lpstr>                 Thank you for coming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Squirrel Class</dc:title>
  <dc:creator>Wendy Beck</dc:creator>
  <cp:lastModifiedBy>Ian Harvey</cp:lastModifiedBy>
  <cp:revision>23</cp:revision>
  <dcterms:created xsi:type="dcterms:W3CDTF">2024-09-10T12:30:57Z</dcterms:created>
  <dcterms:modified xsi:type="dcterms:W3CDTF">2025-10-01T09:16:11Z</dcterms:modified>
</cp:coreProperties>
</file>